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72" r:id="rId6"/>
    <p:sldId id="27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88" r:id="rId25"/>
    <p:sldId id="285" r:id="rId26"/>
    <p:sldId id="286" r:id="rId27"/>
    <p:sldId id="287" r:id="rId28"/>
    <p:sldId id="289" r:id="rId29"/>
    <p:sldId id="290" r:id="rId30"/>
    <p:sldId id="291" r:id="rId31"/>
    <p:sldId id="292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B725E-C6D1-45E0-BBAE-C2946825C18A}" type="datetimeFigureOut">
              <a:rPr lang="ru-RU" smtClean="0"/>
              <a:pPr/>
              <a:t>17.04.2016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D655E-2085-4942-92DE-B4418C90A9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914525-374C-4F7A-B77D-0D1F2D0278B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2A34-7F3F-4B3B-BBB7-B86AD607D300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7191-E11F-49EA-AE40-C31D7F6B21A3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D16-E8B3-4273-9F4C-45F4570ACC20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B5D9-A4DF-480D-992E-89D1A99F0FE3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1D985-3FEB-4C58-8617-EB5F5AC6A73F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1413-A9B7-4BCE-A877-A33796FBB100}" type="datetime1">
              <a:rPr lang="ru-RU" smtClean="0"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E685E-0B94-4D53-BD16-8E5835B67842}" type="datetime1">
              <a:rPr lang="ru-RU" smtClean="0"/>
              <a:t>17.04.2016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C661B-D3C0-4F78-BD47-E94DDA60BAD4}" type="datetime1">
              <a:rPr lang="ru-RU" smtClean="0"/>
              <a:t>17.04.2016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AAE7-675A-48C7-A654-0C018A69F013}" type="datetime1">
              <a:rPr lang="ru-RU" smtClean="0"/>
              <a:t>17.04.2016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DACA-C992-4191-A458-C2625CDF12B0}" type="datetime1">
              <a:rPr lang="ru-RU" smtClean="0"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57252-F48A-4965-A9D1-0B34985AEC69}" type="datetime1">
              <a:rPr lang="ru-RU" smtClean="0"/>
              <a:t>17.04.2016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70130-94D8-4A84-A2C7-A1C6AC80CBE7}" type="datetime1">
              <a:rPr lang="ru-RU" smtClean="0"/>
              <a:t>17.04.2016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A584-2B4A-478C-B678-D326F8B72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Управление информационной безопасностью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Традиционный подход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Подсистемы защиты от НСД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214554"/>
            <a:ext cx="6972320" cy="4094806"/>
          </a:xfrm>
        </p:spPr>
        <p:txBody>
          <a:bodyPr/>
          <a:lstStyle/>
          <a:p>
            <a:r>
              <a:rPr lang="ru-RU" dirty="0" smtClean="0"/>
              <a:t>- управления доступом; </a:t>
            </a:r>
          </a:p>
          <a:p>
            <a:r>
              <a:rPr lang="ru-RU" dirty="0" smtClean="0"/>
              <a:t>- регистрации и учета;</a:t>
            </a:r>
          </a:p>
          <a:p>
            <a:r>
              <a:rPr lang="ru-RU" dirty="0" smtClean="0"/>
              <a:t>- криптографическая;</a:t>
            </a:r>
          </a:p>
          <a:p>
            <a:r>
              <a:rPr lang="ru-RU" dirty="0" smtClean="0"/>
              <a:t>- обеспечения целостности.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dirty="0" smtClean="0"/>
              <a:t>АС третьей группы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643998" cy="492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6742"/>
                <a:gridCol w="428628"/>
                <a:gridCol w="428628"/>
              </a:tblGrid>
              <a:tr h="3021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Подсистемы и требования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 dirty="0">
                          <a:latin typeface="Calibri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>
                          <a:latin typeface="Calibri"/>
                          <a:ea typeface="Times New Roman"/>
                          <a:cs typeface="Times New Roman"/>
                        </a:rPr>
                        <a:t>3Б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 dirty="0">
                          <a:latin typeface="Calibri"/>
                          <a:ea typeface="Times New Roman"/>
                          <a:cs typeface="Times New Roman"/>
                        </a:rPr>
                        <a:t>3А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89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1. Подсистема управления доступом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128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1.1. Идентификация, проверка подлинности и контроль доступа </a:t>
                      </a: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субъектов в систему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2. Подсистема регистрации и учета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2.1. Регистрация и </a:t>
                      </a: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учет: входа (выхода) субъектов доступа в (из) систему(</a:t>
                      </a:r>
                      <a:r>
                        <a:rPr lang="ru-RU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ru-RU" sz="1600" dirty="0" smtClean="0">
                          <a:latin typeface="Calibri"/>
                          <a:ea typeface="Times New Roman"/>
                          <a:cs typeface="Times New Roman"/>
                        </a:rPr>
                        <a:t>) (узел сети), выдачи печатных (графических) выходных документов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2.2. Учет носителей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412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2.3. Очистка (обнуление, обезличивание) освобождаемых областей оперативной памяти ЭВМ и внешних накопителей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latin typeface="Calibri"/>
                          <a:ea typeface="Times New Roman"/>
                          <a:cs typeface="Times New Roman"/>
                        </a:rPr>
                        <a:t>4. Подсистема обеспечения целостности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12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4.1. Обеспечение целостности программных средств и обрабатываемой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412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4.2. Физическая охрана средств вычислительной техники и носителей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4.4. Периодическое тестирование СЗИ НСД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4.5. Наличие средств восстановления СЗИ НСД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26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4.6. Использование сертифицированных средств защиты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 второй группы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1374" y="1214422"/>
          <a:ext cx="9072626" cy="518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5370"/>
                <a:gridCol w="428628"/>
                <a:gridCol w="428628"/>
              </a:tblGrid>
              <a:tr h="1432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Подсистемы и требования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 dirty="0">
                          <a:latin typeface="Calibri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>
                          <a:latin typeface="Calibri"/>
                          <a:ea typeface="Times New Roman"/>
                          <a:cs typeface="Times New Roman"/>
                        </a:rPr>
                        <a:t>2Б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1">
                          <a:latin typeface="Calibri"/>
                          <a:ea typeface="Times New Roman"/>
                          <a:cs typeface="Times New Roman"/>
                        </a:rPr>
                        <a:t>2А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1. Подсистема управления доступом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1.1. Идентификация, проверка подлинности и контроль доступа 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субъектов: к терминалам, ЭВМ, узлам сети ЭВМ, каналам связи, внешним устройствам ЭВМ к программам, к томам, каталогам, файлам, записям, полям записей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1.2. Управление потоками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2. Подсистема регистрации и учета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2.1. Регистрация и учет: запуска (завершения) программ и процессов (заданий, задач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доступа программ субъектов доступа к защищаемым файлам, включая их создание и удаление, передачу по линиям и каналам 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связи,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доступа программ субъектов доступа к терминалам, ЭВМ, узлам сети ЭВМ, каналам связи, внешним устройствам ЭВМ, программам, томам, каталогам, файлам, записям, полям записей создаваемых защищаемых объектов доступа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+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3. Криптографическая подсистема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3.1. Шифрование конфиденциальной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3.3. Использование аттестованных (сертифицированных) криптографических средств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4. Подсистема обеспечения целостности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</a:p>
                  </a:txBody>
                  <a:tcPr marL="0" marR="0" marT="0" marB="0" anchor="ctr"/>
                </a:tc>
              </a:tr>
              <a:tr h="1432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4.3. Наличие администратора (службы) защиты информации в АС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АС первой группы</a:t>
            </a:r>
            <a:br>
              <a:rPr lang="ru-RU" dirty="0" smtClean="0"/>
            </a:br>
            <a:r>
              <a:rPr lang="ru-RU" dirty="0" smtClean="0"/>
              <a:t>Подсистема управления доступом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3071810"/>
          <a:ext cx="8229600" cy="233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431"/>
                <a:gridCol w="472968"/>
                <a:gridCol w="472968"/>
                <a:gridCol w="472968"/>
                <a:gridCol w="472968"/>
                <a:gridCol w="44929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Идентификация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, проверка подлинности и контроль доступа </a:t>
                      </a: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субъектов в систему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Идентификация, проверка подлинности и контроль доступа субъектов к терминалам, ЭВМ, узлам сети ЭВМ, каналам связи, внешним устройствам ЭВМ, к программам, к томам, каталогам, файлам, записям, полям записей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Управление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потоками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АС первой группы</a:t>
            </a:r>
            <a:br>
              <a:rPr lang="ru-RU" dirty="0" smtClean="0"/>
            </a:br>
            <a:r>
              <a:rPr lang="ru-RU" dirty="0" smtClean="0"/>
              <a:t>Подсистема регистрации и учета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571612"/>
          <a:ext cx="8372476" cy="4673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1307"/>
                <a:gridCol w="472968"/>
                <a:gridCol w="472968"/>
                <a:gridCol w="472968"/>
                <a:gridCol w="472968"/>
                <a:gridCol w="44929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Регистрация и учет входа (выхода) субъектов доступа в (из) систему (узел сети)</a:t>
                      </a:r>
                      <a:endParaRPr lang="ru-RU" sz="1400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Регистрация и учет выдачи печатных (графических) выходных документов, запуска (завершения) программ и процессов (заданий, задач), доступа программ субъектов доступа к защищаемым файлам, включая их создание и удаление, передачу по линиям и каналам связи, доступа программ субъектов доступа к терминалам, ЭВМ, узлам сети ЭВМ, каналам связи, внешним устройствам ЭВМ, программам, томам, каталогам, файлам, записям, полям записей</a:t>
                      </a:r>
                      <a:endParaRPr lang="ru-RU" sz="14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08000" algn="l">
                        <a:lnSpc>
                          <a:spcPct val="115000"/>
                        </a:lnSpc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Регистрация и учет изменения полномочий субъектов доступа, создаваемых защищаемых объектов доступа</a:t>
                      </a:r>
                      <a:endParaRPr lang="ru-RU" sz="14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Учет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носителей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Очистка (обнуление, обезличивание) освобождаемых областей оперативной памяти ЭВМ и внешних накопителей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2000"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Сигнализация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попыток нарушения защиты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АС первой группы</a:t>
            </a:r>
            <a:br>
              <a:rPr lang="ru-RU" dirty="0" smtClean="0"/>
            </a:br>
            <a:r>
              <a:rPr lang="ru-RU" dirty="0" smtClean="0"/>
              <a:t>Криптографическая подсистема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3071810"/>
          <a:ext cx="8229600" cy="209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431"/>
                <a:gridCol w="472968"/>
                <a:gridCol w="472968"/>
                <a:gridCol w="472968"/>
                <a:gridCol w="472968"/>
                <a:gridCol w="44929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Шифрование конфиденциальной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Шифрование информации, принадлежащей различным субъектам доступа (группам субъектов) на разных ключах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Использование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аттестованных (сертифицированных) криптографических средств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АС первой группы</a:t>
            </a:r>
            <a:br>
              <a:rPr lang="ru-RU" dirty="0" smtClean="0"/>
            </a:br>
            <a:r>
              <a:rPr lang="ru-RU" dirty="0" smtClean="0"/>
              <a:t>Подсистема обеспечения целостности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320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431"/>
                <a:gridCol w="472968"/>
                <a:gridCol w="472968"/>
                <a:gridCol w="472968"/>
                <a:gridCol w="472968"/>
                <a:gridCol w="44929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1А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Обеспечение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целостности программных средств и обрабатываемой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Физическая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охрана средств вычислительной техники и носителей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Наличие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администратора (службы) защиты информации в АС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Периодическое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тестирование СЗИ НСД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Наличие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средств восстановления СЗИ НСД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400" dirty="0" smtClean="0">
                          <a:latin typeface="Calibri"/>
                          <a:ea typeface="Times New Roman"/>
                          <a:cs typeface="Times New Roman"/>
                        </a:rPr>
                        <a:t>+Использование </a:t>
                      </a: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сертифицированных средств защиты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Соответствие  требований к СВТ и 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разработке АС, предназначенной для обработки или хранения информации, являющейся собственностью государства и отнесенной к категории секретной, необходимо ориентироваться на классы защищенности АС не ниже (по группам) 3А, 2А, 1А, 1Б, 1В и использовать сертифицированные СВТ:</a:t>
            </a:r>
            <a:br>
              <a:rPr lang="ru-RU" dirty="0" smtClean="0"/>
            </a:br>
            <a:r>
              <a:rPr lang="ru-RU" dirty="0" smtClean="0"/>
              <a:t>- не ниже 4 класса - для класса защищенности АС 1В;</a:t>
            </a:r>
            <a:br>
              <a:rPr lang="ru-RU" dirty="0" smtClean="0"/>
            </a:br>
            <a:r>
              <a:rPr lang="ru-RU" dirty="0" smtClean="0"/>
              <a:t>- не ниже 3 класса - для класса защищенности АС 1Б;</a:t>
            </a:r>
            <a:br>
              <a:rPr lang="ru-RU" dirty="0" smtClean="0"/>
            </a:br>
            <a:r>
              <a:rPr lang="ru-RU" dirty="0" smtClean="0"/>
              <a:t>- не ниже 2 класса - для класса защищенности АС 1А.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МЭ в АС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hangingPunct="0"/>
            <a:r>
              <a:rPr lang="ru-RU" sz="1600" dirty="0" smtClean="0"/>
              <a:t>Устанавливается пять классов защищенности МЭ.</a:t>
            </a:r>
          </a:p>
          <a:p>
            <a:pPr hangingPunct="0"/>
            <a:r>
              <a:rPr lang="x-none" sz="1600" smtClean="0"/>
              <a:t>Каждый класс характеризуется определенной минимальной совокупностью требований по защите информации.</a:t>
            </a:r>
            <a:endParaRPr lang="ru-RU" sz="1600" dirty="0" smtClean="0"/>
          </a:p>
          <a:p>
            <a:pPr hangingPunct="0"/>
            <a:r>
              <a:rPr lang="ru-RU" sz="1600" dirty="0" smtClean="0"/>
              <a:t>Самый низкий класс защищенности — пятый, применяемый для безопасного взаимодействия АС класса 1Д с внешней средой, четвертый — для 1Г, третий — 1В, второй — 1Б, самый высокий — первый, применяемый для безопасного взаимодействия АС класса 1А с внешней средой.</a:t>
            </a:r>
          </a:p>
          <a:p>
            <a:pPr hangingPunct="0"/>
            <a:r>
              <a:rPr lang="ru-RU" sz="1600" dirty="0" smtClean="0"/>
              <a:t>Требования, предъявляемые к МЭ, не исключают требований, предъявляемых к СВТ и АС</a:t>
            </a:r>
          </a:p>
          <a:p>
            <a:pPr hangingPunct="0"/>
            <a:r>
              <a:rPr lang="ru-RU" sz="1600" dirty="0" smtClean="0"/>
              <a:t>При включении МЭ в АС определенного класса защищенности, класс защищенности совокупной АС, полученной из исходной путем добавления в нее МЭ, не должен понижаться.</a:t>
            </a:r>
          </a:p>
          <a:p>
            <a:pPr hangingPunct="0"/>
            <a:r>
              <a:rPr lang="ru-RU" sz="1600" dirty="0" smtClean="0"/>
              <a:t>Для АС класса 3Б, 2Б должны применяться МЭ не ниже 5 класса.</a:t>
            </a:r>
          </a:p>
          <a:p>
            <a:pPr hangingPunct="0"/>
            <a:r>
              <a:rPr lang="x-none" sz="1600" smtClean="0"/>
              <a:t>Для АС класса 3А, 2А в зависимости от важности обрабатываемой информации должны применяться МЭ следующих классов:</a:t>
            </a:r>
            <a:endParaRPr lang="ru-RU" sz="1600" dirty="0" smtClean="0"/>
          </a:p>
          <a:p>
            <a:r>
              <a:rPr lang="ru-RU" sz="1600" dirty="0" smtClean="0"/>
              <a:t>при обработке информации с грифом "секретно" — не ниже 3 класса;</a:t>
            </a:r>
          </a:p>
          <a:p>
            <a:r>
              <a:rPr lang="ru-RU" sz="1600" dirty="0" smtClean="0"/>
              <a:t>при обработке информации с грифом "совершенно секретно" — не ниже 2 класса;</a:t>
            </a:r>
          </a:p>
          <a:p>
            <a:r>
              <a:rPr lang="ru-RU" sz="1600" dirty="0" smtClean="0"/>
              <a:t>при обработке информации с грифом "особой важности" — не ниже 1 класса.</a:t>
            </a:r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   27000-2009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27000-2009 СУИБ. Определения и основные принципы.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Основная цель подробное описание основных принципов, концепций и определений, связанных с СУИБ, которая определена как часть общей системы управления, основанная на использовании методов оценки рисков для разработки, внедрения, функционирования, мониторинга, анализа, сопровождения (поддержания) и совершенствования информационной безопасности </a:t>
            </a:r>
            <a:r>
              <a:rPr lang="en-US" dirty="0" smtClean="0"/>
              <a:t>(</a:t>
            </a:r>
            <a:r>
              <a:rPr lang="ru-RU" dirty="0" smtClean="0"/>
              <a:t>т.е.в рамках процессов цикла </a:t>
            </a:r>
            <a:r>
              <a:rPr lang="en-US" dirty="0" smtClean="0"/>
              <a:t>PDCA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Оранжевая книга" (ТCSEC)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Согласно TCSEC, для оценивания компьютерных систем выделено четыре основных группы безопасности, которые в свою очередь делятся на классы безопасности:</a:t>
            </a:r>
          </a:p>
          <a:p>
            <a:pPr lvl="1"/>
            <a:r>
              <a:rPr lang="ru-RU" dirty="0" smtClean="0"/>
              <a:t>- группа Д - (минимальная защита) - объединяет компьютерные системы, не удовлетворяющие требованиям безопасности высших классов. В данном случае группа и класс совпадают;</a:t>
            </a:r>
          </a:p>
          <a:p>
            <a:pPr lvl="1"/>
            <a:r>
              <a:rPr lang="ru-RU" dirty="0" smtClean="0"/>
              <a:t>- группа С - (избирательная защита) - объединяет системы, обеспечивающие набор средств защиты, применяемых пользователем, включая средства общего контроля и учета субъектов и их действий. Эта группа имеет два класса:</a:t>
            </a:r>
          </a:p>
          <a:p>
            <a:pPr lvl="1"/>
            <a:r>
              <a:rPr lang="ru-RU" dirty="0" smtClean="0"/>
              <a:t>1) класс С1 - (избирательная защита безопасности) - объединяет системы с разделением пользователей и данных;</a:t>
            </a:r>
          </a:p>
          <a:p>
            <a:pPr lvl="1"/>
            <a:r>
              <a:rPr lang="ru-RU" dirty="0" smtClean="0"/>
              <a:t>2) класс С2 - (защита контролируемого доступа) - объединяет системы, обеспечивающие более тонкие средства защиты по сравнению с системами класса С1, делающие пользователей индивидуально различимыми в их действиях посредством процедур контроля входа и контроля за событиями, затрагивающими безопасность системы и изоляцию данных.</a:t>
            </a:r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Структура 27-х стандартов</a:t>
            </a:r>
            <a:endParaRPr lang="ru-RU" dirty="0"/>
          </a:p>
        </p:txBody>
      </p:sp>
      <p:pic>
        <p:nvPicPr>
          <p:cNvPr id="6" name="Содержимое 5" descr="PHOTO7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142984"/>
            <a:ext cx="8358246" cy="5072098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стандарта   27002-2005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1995 году Британским институтом стандартов был опубликован стандарт BS 7799 </a:t>
            </a:r>
            <a:r>
              <a:rPr lang="ru-RU" dirty="0" err="1" smtClean="0"/>
              <a:t>Part</a:t>
            </a:r>
            <a:r>
              <a:rPr lang="ru-RU" dirty="0" smtClean="0"/>
              <a:t> 1 "Практические правила управления информационной безопасностью». </a:t>
            </a:r>
          </a:p>
          <a:p>
            <a:r>
              <a:rPr lang="ru-RU" dirty="0" smtClean="0"/>
              <a:t>На его основе в 2000 году был принят уже международный стандарт ISO/IEC 17799:2000 </a:t>
            </a:r>
          </a:p>
          <a:p>
            <a:r>
              <a:rPr lang="ru-RU" dirty="0" smtClean="0"/>
              <a:t>Следующая дополненная версия была принята в 2005 году и обозначается ISO/IEC 17799:2005</a:t>
            </a:r>
          </a:p>
          <a:p>
            <a:r>
              <a:rPr lang="ru-RU" dirty="0" smtClean="0"/>
              <a:t>В 2005-м году стандарт был переиздан под номером ISO/IEC 27002.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   27002-2005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Описывает рекомендуемые меры в области управления информационной безопасностью и, в целом, не предназначается для проведения сертификации систем на соответствие ему, содержит разделы:</a:t>
            </a:r>
          </a:p>
          <a:p>
            <a:pPr lvl="1"/>
            <a:r>
              <a:rPr lang="ru-RU" dirty="0" smtClean="0"/>
              <a:t>Политики безопасности</a:t>
            </a:r>
          </a:p>
          <a:p>
            <a:pPr lvl="1"/>
            <a:r>
              <a:rPr lang="ru-RU" dirty="0" smtClean="0"/>
              <a:t>Организационные вопросы</a:t>
            </a:r>
          </a:p>
          <a:p>
            <a:pPr lvl="1"/>
            <a:r>
              <a:rPr lang="ru-RU" dirty="0" smtClean="0"/>
              <a:t>Классификация и управление активами</a:t>
            </a:r>
          </a:p>
          <a:p>
            <a:pPr lvl="1"/>
            <a:r>
              <a:rPr lang="ru-RU" dirty="0" smtClean="0"/>
              <a:t>Безопасность, связанная с персоналом</a:t>
            </a:r>
          </a:p>
          <a:p>
            <a:pPr lvl="1"/>
            <a:r>
              <a:rPr lang="ru-RU" dirty="0" smtClean="0"/>
              <a:t>Физическая защита и защита от окружающей среды</a:t>
            </a:r>
          </a:p>
          <a:p>
            <a:pPr lvl="1"/>
            <a:r>
              <a:rPr lang="ru-RU" dirty="0" smtClean="0"/>
              <a:t>Управление передачей данных и операционной деятельностью</a:t>
            </a:r>
          </a:p>
          <a:p>
            <a:pPr lvl="1"/>
            <a:r>
              <a:rPr lang="ru-RU" dirty="0" smtClean="0"/>
              <a:t>Контроль доступа</a:t>
            </a:r>
          </a:p>
          <a:p>
            <a:pPr lvl="1"/>
            <a:r>
              <a:rPr lang="ru-RU" dirty="0" smtClean="0"/>
              <a:t>Разработка и обслуживание систем</a:t>
            </a:r>
          </a:p>
          <a:p>
            <a:pPr lvl="1"/>
            <a:r>
              <a:rPr lang="ru-RU" dirty="0" smtClean="0"/>
              <a:t>Управление непрерывностью информационной деятельности</a:t>
            </a:r>
          </a:p>
          <a:p>
            <a:pPr lvl="1"/>
            <a:r>
              <a:rPr lang="ru-RU" dirty="0" smtClean="0"/>
              <a:t>Соответствие требованиям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стандарта   27001-2005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1999 году была опубликована вторая часть стандарта: BS 7799 </a:t>
            </a:r>
            <a:r>
              <a:rPr lang="ru-RU" dirty="0" err="1" smtClean="0"/>
              <a:t>Part</a:t>
            </a:r>
            <a:r>
              <a:rPr lang="ru-RU" dirty="0" smtClean="0"/>
              <a:t> 2 «Системы управления информационной безопасностью - спецификации с руководством по использованию»</a:t>
            </a:r>
          </a:p>
          <a:p>
            <a:r>
              <a:rPr lang="ru-RU" dirty="0" smtClean="0"/>
              <a:t>На его базе был разработан стандарт ISO/IEC 27001:2005 на соответствие которому может проводиться сертификация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Впервые введены требования к документации, предоставлению свидетельств соответствия и внутреннему аудиту.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Первый этап деятельности 27-го подкомитета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52500" lnSpcReduction="20000"/>
          </a:bodyPr>
          <a:lstStyle/>
          <a:p>
            <a:r>
              <a:rPr lang="ru-RU" dirty="0" smtClean="0"/>
              <a:t>27003-2010 Руководство по внедрению СУИБ. Описывает стадии проектирования (не функционирование) деятельности, которая начнется после создания СУИБ</a:t>
            </a:r>
          </a:p>
          <a:p>
            <a:r>
              <a:rPr lang="ru-RU" dirty="0" smtClean="0"/>
              <a:t>27004-2009 Оценка СУИБ. Руководство и рекомендации по разработке и использованию измерений и мер измерений, сбору результатов измерений для оценки эффективности СУИБ</a:t>
            </a:r>
          </a:p>
          <a:p>
            <a:r>
              <a:rPr lang="ru-RU" dirty="0" smtClean="0"/>
              <a:t> 27005-2011 Управление рисками (на основе </a:t>
            </a:r>
            <a:r>
              <a:rPr lang="en-US" dirty="0" smtClean="0"/>
              <a:t>BS </a:t>
            </a:r>
            <a:r>
              <a:rPr lang="ru-RU" dirty="0" smtClean="0"/>
              <a:t>7799-3:2006). Позволяет учесть различные аспекты СУИБ, идентифицировать уровни рисков, определить критерии для принятия рисков, идентифицировать приемлемые риски </a:t>
            </a:r>
          </a:p>
          <a:p>
            <a:r>
              <a:rPr lang="ru-RU" dirty="0" smtClean="0"/>
              <a:t>27006-2011 Требование к органам аудита и сертификации. Устанавливает общие требования к сертификации и регистрации организаций, чтобы быть признанными достаточными и надежным для выполнения заявленных функций</a:t>
            </a:r>
          </a:p>
          <a:p>
            <a:r>
              <a:rPr lang="ru-RU" dirty="0" smtClean="0"/>
              <a:t>27007-2011 и 27008-2011 Руководства по аудиту СУИБ и средств управления, реализованных в СУИБ</a:t>
            </a:r>
          </a:p>
          <a:p>
            <a:r>
              <a:rPr lang="ru-RU" dirty="0" smtClean="0"/>
              <a:t>27031-2011 Обеспечение непрерывности информационных и телекоммуникационных технологий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Дальнейшее развитие 27-х стандартов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27010 – управление безопасностью при коммуникации между секторами (руководство по совместному использованию информации о рисках, средствах управления, инцидентах, проблемах, выходящих за пределы секторов деятельности и государств, особенно для критических инфраструктур)</a:t>
            </a:r>
          </a:p>
          <a:p>
            <a:r>
              <a:rPr lang="ru-RU" dirty="0" smtClean="0"/>
              <a:t>27011: 2008 –управление безопасностью телекоммуникационных технологий</a:t>
            </a:r>
          </a:p>
          <a:p>
            <a:r>
              <a:rPr lang="ru-RU" dirty="0" smtClean="0"/>
              <a:t>27013 – совместное внедрение </a:t>
            </a:r>
            <a:r>
              <a:rPr lang="en-US" dirty="0" smtClean="0"/>
              <a:t>ISO</a:t>
            </a:r>
            <a:r>
              <a:rPr lang="ru-RU" dirty="0" smtClean="0"/>
              <a:t> 27001 и  </a:t>
            </a:r>
            <a:r>
              <a:rPr lang="en-US" dirty="0" smtClean="0"/>
              <a:t>ISO</a:t>
            </a:r>
            <a:r>
              <a:rPr lang="ru-RU" dirty="0" smtClean="0"/>
              <a:t> 20000 (управление и обслуживание </a:t>
            </a:r>
            <a:r>
              <a:rPr lang="en-US" dirty="0" smtClean="0"/>
              <a:t>IT</a:t>
            </a:r>
            <a:r>
              <a:rPr lang="ru-RU" dirty="0" smtClean="0"/>
              <a:t>-сервисов)</a:t>
            </a:r>
          </a:p>
          <a:p>
            <a:r>
              <a:rPr lang="ru-RU" dirty="0" smtClean="0"/>
              <a:t>27014 – базовая структура управления безопасностью</a:t>
            </a:r>
          </a:p>
          <a:p>
            <a:r>
              <a:rPr lang="ru-RU" dirty="0" smtClean="0"/>
              <a:t>25015 – внедрение СУИБ в финансовых органах</a:t>
            </a:r>
          </a:p>
          <a:p>
            <a:r>
              <a:rPr lang="ru-RU" dirty="0" smtClean="0"/>
              <a:t>27032 – обеспечение </a:t>
            </a:r>
            <a:r>
              <a:rPr lang="ru-RU" dirty="0" err="1" smtClean="0"/>
              <a:t>кибербезопасности</a:t>
            </a:r>
            <a:endParaRPr lang="ru-RU" dirty="0" smtClean="0"/>
          </a:p>
          <a:p>
            <a:r>
              <a:rPr lang="ru-RU" dirty="0" smtClean="0"/>
              <a:t>27035:2011 – управление инцидентами (вместо </a:t>
            </a:r>
            <a:r>
              <a:rPr lang="en-US" dirty="0" smtClean="0"/>
              <a:t>ISO/IEC</a:t>
            </a:r>
            <a:r>
              <a:rPr lang="ru-RU" dirty="0" smtClean="0"/>
              <a:t> 18044)</a:t>
            </a:r>
          </a:p>
          <a:p>
            <a:r>
              <a:rPr lang="ru-RU" dirty="0" smtClean="0"/>
              <a:t>27036 – </a:t>
            </a:r>
            <a:r>
              <a:rPr lang="ru-RU" dirty="0" err="1" smtClean="0"/>
              <a:t>аутсорсинг</a:t>
            </a:r>
            <a:r>
              <a:rPr lang="ru-RU" dirty="0" smtClean="0"/>
              <a:t> безопасности</a:t>
            </a:r>
          </a:p>
          <a:p>
            <a:r>
              <a:rPr lang="ru-RU" dirty="0" smtClean="0"/>
              <a:t>27037 – идентификация, сбор, получение и обеспечение сохранности свидетельств, представленных в электронном виде (вместо </a:t>
            </a:r>
            <a:r>
              <a:rPr lang="en-US" dirty="0" smtClean="0"/>
              <a:t>BS </a:t>
            </a:r>
            <a:r>
              <a:rPr lang="ru-RU" dirty="0" smtClean="0"/>
              <a:t>10008</a:t>
            </a:r>
            <a:r>
              <a:rPr lang="en-US" dirty="0" smtClean="0"/>
              <a:t>:200</a:t>
            </a:r>
            <a:r>
              <a:rPr lang="ru-RU" dirty="0" smtClean="0"/>
              <a:t>8)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Группа стандартов 270033 Безопасность сетей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Общие положения и концепции (опубликован)</a:t>
            </a:r>
          </a:p>
          <a:p>
            <a:r>
              <a:rPr lang="ru-RU" dirty="0" smtClean="0"/>
              <a:t>Проектирование и внедрение систем обеспечения безопасности сетей</a:t>
            </a:r>
          </a:p>
          <a:p>
            <a:r>
              <a:rPr lang="ru-RU" dirty="0" smtClean="0"/>
              <a:t>Базовые сетевые сценарии (опубликован)</a:t>
            </a:r>
          </a:p>
          <a:p>
            <a:r>
              <a:rPr lang="ru-RU" dirty="0" smtClean="0"/>
              <a:t>Безопасность межсетевых взаимодействий при помощи шлюзов безопасности</a:t>
            </a:r>
          </a:p>
          <a:p>
            <a:r>
              <a:rPr lang="ru-RU" dirty="0" smtClean="0"/>
              <a:t>Безопасность виртуальных частных сетей</a:t>
            </a:r>
          </a:p>
          <a:p>
            <a:r>
              <a:rPr lang="ru-RU" dirty="0" smtClean="0"/>
              <a:t>Определение угроз, методов проектирования и средств управления в </a:t>
            </a:r>
            <a:r>
              <a:rPr lang="en-US" dirty="0" smtClean="0"/>
              <a:t>IP</a:t>
            </a:r>
            <a:r>
              <a:rPr lang="ru-RU" dirty="0" smtClean="0"/>
              <a:t>-сетях с конвергенцией данных, голоса и видео</a:t>
            </a:r>
          </a:p>
          <a:p>
            <a:r>
              <a:rPr lang="ru-RU" dirty="0" smtClean="0"/>
              <a:t>Безопасность беспроводных сетей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Группа </a:t>
            </a:r>
            <a:r>
              <a:rPr lang="ru-RU" smtClean="0"/>
              <a:t>стандартов 27033 </a:t>
            </a:r>
            <a:r>
              <a:rPr lang="ru-RU" dirty="0" smtClean="0"/>
              <a:t>Безопасность приложений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Обзор и основные концепции безопасности приложений</a:t>
            </a:r>
          </a:p>
          <a:p>
            <a:r>
              <a:rPr lang="ru-RU" dirty="0" smtClean="0"/>
              <a:t>Нормативная база организации</a:t>
            </a:r>
          </a:p>
          <a:p>
            <a:r>
              <a:rPr lang="ru-RU" dirty="0" smtClean="0"/>
              <a:t>Процесс управления безопасностью приложений</a:t>
            </a:r>
          </a:p>
          <a:p>
            <a:r>
              <a:rPr lang="ru-RU" dirty="0" smtClean="0"/>
              <a:t>Оценка безопасности приложений</a:t>
            </a:r>
          </a:p>
          <a:p>
            <a:r>
              <a:rPr lang="ru-RU" dirty="0" smtClean="0"/>
              <a:t>Протоколы и структура управляющей информации для обеспечения безопасности приложений (</a:t>
            </a:r>
            <a:r>
              <a:rPr lang="en-US" dirty="0" smtClean="0"/>
              <a:t>XML</a:t>
            </a:r>
            <a:r>
              <a:rPr lang="ru-RU" dirty="0" smtClean="0"/>
              <a:t>-схема)</a:t>
            </a:r>
          </a:p>
          <a:p>
            <a:r>
              <a:rPr lang="ru-RU" dirty="0" smtClean="0"/>
              <a:t>Руководство по обеспечению безопасности конкретных приложений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Соответствие отечественных стандартов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61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17799-2005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ISO/IEC 27002:2005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BS 7799-1</a:t>
                      </a:r>
                      <a:r>
                        <a:rPr lang="en-US" sz="1400" baseline="0" dirty="0" smtClean="0"/>
                        <a:t>:2005</a:t>
                      </a:r>
                      <a:endParaRPr lang="ru-RU" sz="1400" dirty="0"/>
                    </a:p>
                  </a:txBody>
                  <a:tcPr/>
                </a:tc>
              </a:tr>
              <a:tr h="28766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ISO/IEC 17799:2005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27001-2006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ISO/IEC 27001:2005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 7799-2</a:t>
                      </a:r>
                      <a:r>
                        <a:rPr lang="en-US" sz="1400" baseline="0" dirty="0" smtClean="0"/>
                        <a:t>:2005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27006-2008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  ISO/IEC 27006:2007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27005-2010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ISO/IEC 27005:2011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BS 7799-3</a:t>
                      </a:r>
                      <a:r>
                        <a:rPr lang="en-US" sz="1400" baseline="0" dirty="0" smtClean="0"/>
                        <a:t>:2005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27004-2011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ISO/IEC 27004:2009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ГОСТ Р ИСО/МЭК</a:t>
                      </a:r>
                      <a:r>
                        <a:rPr lang="ru-RU" sz="1400" baseline="0" dirty="0" smtClean="0"/>
                        <a:t> 27033-2011</a:t>
                      </a:r>
                      <a:endParaRPr lang="ru-RU" sz="1400" dirty="0" smtClean="0"/>
                    </a:p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ISO/IEC 27033-1:2009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BSI</a:t>
            </a:r>
            <a:r>
              <a:rPr lang="ru-RU" dirty="0" smtClean="0"/>
              <a:t>-стандарты и каталоги</a:t>
            </a:r>
            <a:endParaRPr lang="ru-RU" dirty="0"/>
          </a:p>
        </p:txBody>
      </p:sp>
      <p:pic>
        <p:nvPicPr>
          <p:cNvPr id="6" name="Содержимое 5" descr="PHOTO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143116"/>
            <a:ext cx="8358246" cy="3516326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Оранжевая книга"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r>
              <a:rPr lang="ru-RU" sz="1800" dirty="0" smtClean="0"/>
              <a:t>- группа В (полномочная защита) - имеет три класса:</a:t>
            </a:r>
          </a:p>
          <a:p>
            <a:r>
              <a:rPr lang="ru-RU" sz="1800" dirty="0" smtClean="0"/>
              <a:t>1) класс В1 - (меточная защита безопасности) - объединяет системы, удовлетворяющие всем требованиям класса С2, дополнительно реализующие заранее определенную модель безопасности, поддерживающие метки субъектов и объектов, полный контроль доступа. Вся выдаваемая информация регистрируется;</a:t>
            </a:r>
          </a:p>
          <a:p>
            <a:r>
              <a:rPr lang="ru-RU" sz="1800" dirty="0" smtClean="0"/>
              <a:t>2) класс В 2- (структурированная защита) - объединяет системы, в которых реализована определенная и задокументированная формализованная модель обеспечения безопасности, а меточный механизм разделения и контроля доступа, реализованный в системах класса В1, распространен на всех пользователей, все данные и все виды доступа. </a:t>
            </a:r>
          </a:p>
          <a:p>
            <a:r>
              <a:rPr lang="ru-RU" sz="1800" dirty="0" smtClean="0"/>
              <a:t>3) класс В3 - (области безопасности) - объединяет системы, имеющие специальные комплексы безопасности. В системах этого класса должен быть механизм регистрации всех видов доступа любого субъекта к любому объекту. Должна быть полностью исключена возможность несанкционированного доступа.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Методология </a:t>
            </a:r>
            <a:r>
              <a:rPr lang="en-US" dirty="0" smtClean="0"/>
              <a:t>BSI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Методика позволяет создать СУИБ по требованиям 27001 (подходы совпадают) и рекомендациям 27002</a:t>
            </a:r>
          </a:p>
          <a:p>
            <a:r>
              <a:rPr lang="ru-RU" dirty="0" smtClean="0"/>
              <a:t>Методика описывает некоторые аспекты (угрозы, уязвимости, методы защиты) более детально</a:t>
            </a:r>
          </a:p>
          <a:p>
            <a:r>
              <a:rPr lang="ru-RU" dirty="0" smtClean="0"/>
              <a:t>Самые объемные (более 4 тыс. стр.) и детальные каталоги типовых информационных активов, связанных с ними угроз и защитных мер</a:t>
            </a:r>
          </a:p>
          <a:p>
            <a:r>
              <a:rPr lang="ru-RU" dirty="0" smtClean="0"/>
              <a:t>Каталоги содержат конкретные практические рекомендации для оценки рисков, выбора и применения защитных мер, включая технические аспекты их использования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Система стандартов Центробанка России + </a:t>
            </a:r>
            <a:r>
              <a:rPr lang="en-US" dirty="0" smtClean="0"/>
              <a:t>PCI DSS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Стандарт ЦБ РФ СТО БР ИББС-1.0-2010 "Обеспечение ИБ организаций банковской системы РФ. Общие положения"</a:t>
            </a:r>
          </a:p>
          <a:p>
            <a:r>
              <a:rPr lang="ru-RU" dirty="0" smtClean="0"/>
              <a:t>Стандарт ЦБ РФ СТО БР ИББС-1.2-2010 "Обеспечение ИБ организаций банковской системы РФ. Методика оценки соответствия информационной безопасности организаций банковской системы Российской Федерации требованиям СТО БР ИББС-1.0"</a:t>
            </a:r>
          </a:p>
          <a:p>
            <a:r>
              <a:rPr lang="ru-RU" dirty="0" smtClean="0"/>
              <a:t>РС БР ИББС-2.4-2010 «Обеспечение ИБ организаций банковской системы РФ. Отраслевая частная модель угроз безопасности персональных данных при их обработке в информационных системах ПД организаций банков банковской системы РФ"</a:t>
            </a:r>
          </a:p>
          <a:p>
            <a:r>
              <a:rPr lang="ru-RU" dirty="0" smtClean="0"/>
              <a:t>РС БР ИББС-2.3-2010 «Обеспечение ИБ организаций банковской системы РФ. Требования по обеспечению безопасности персональных данных в информационных системах персональных данных организаций банковской системы РФ"</a:t>
            </a:r>
          </a:p>
          <a:p>
            <a:r>
              <a:rPr lang="ru-RU" dirty="0" smtClean="0"/>
              <a:t>Методические рекомендации по выполнению законодательных требований при обработке персональных данных в организациях БС РФ, разработанные совместно Банком России, АРБ и Ассоциацией региональных банков России (Ассоциацией «Россия»)«</a:t>
            </a:r>
          </a:p>
          <a:p>
            <a:r>
              <a:rPr lang="ru-RU" dirty="0" smtClean="0"/>
              <a:t>Стандарт ЦБ РФ СТО БР ИББС-1.1-2007 "Обеспечение информационной безопасности организаций банковской системы Российской Федерации. Аудит информационной безопасности«</a:t>
            </a:r>
          </a:p>
          <a:p>
            <a:r>
              <a:rPr lang="ru-RU" dirty="0" smtClean="0"/>
              <a:t>Рекомендации в области стандартизации Банка России РС БР ИББС-2.1-2007 «Обеспечение информационной безопасности организаций банковской системы Российской Федерации. Методические рекомендации по документации в области обеспечения ИБ</a:t>
            </a:r>
          </a:p>
          <a:p>
            <a:r>
              <a:rPr lang="ru-RU" dirty="0" smtClean="0"/>
              <a:t>Рекомендации в области стандартизации Банка России РС БР ИББС-2.2-2009 "Обеспечение информационной безопасности организаций банковской системы Российской Федерации." Методика оценки рисков нарушения информационной безопасности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Оранжевая книга" (окончание)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6974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 группа А - (проверяемая защита) - объединяет системы, характерные тем, что для проверки реализованных в системе средств защиты обрабатываемой или хранимой информации применяются формальные методы. Обязательным требованием является полная документированность всех аспектов проектирования, разработки и исполнения систем</a:t>
            </a:r>
          </a:p>
          <a:p>
            <a:r>
              <a:rPr lang="ru-RU" dirty="0" smtClean="0"/>
              <a:t>1) класс А1 - (проверяемая разработка) - объединяющий системы, функционально эквивалентные системам класса В3 и не требующие каких-либо дополнительных средств. Отличительной чертой систем этого класса является анализ формальных спецификаций проекта системы и технологии исполнения, дающий в результате высокую степень гарантированности корректного исполнения системы.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Уровни гарантированности Гармонизированных критериев Европейских стран ITSEC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Критериях определяется семь возможных уровней гарантированности корректности :</a:t>
            </a:r>
          </a:p>
          <a:p>
            <a:pPr lvl="1"/>
            <a:r>
              <a:rPr lang="ru-RU" dirty="0" smtClean="0"/>
              <a:t>Уровень Е0 обозначает отсутствие гарантированности. </a:t>
            </a:r>
          </a:p>
          <a:p>
            <a:pPr lvl="1"/>
            <a:r>
              <a:rPr lang="ru-RU" dirty="0" smtClean="0"/>
              <a:t>На уровне Е1 анализируется лишь общая архитектура объекта - вся остальная уверенность является следствием функционального тестирования</a:t>
            </a:r>
          </a:p>
          <a:p>
            <a:pPr lvl="1"/>
            <a:r>
              <a:rPr lang="ru-RU" dirty="0" smtClean="0"/>
              <a:t>На уровне Е3 к анализу привлекаются исходные тексты программ и схемы аппаратуры</a:t>
            </a:r>
          </a:p>
          <a:p>
            <a:pPr lvl="1"/>
            <a:r>
              <a:rPr lang="ru-RU" dirty="0" smtClean="0"/>
              <a:t>На уровне Е6 требуется формальное описание функций безопасности, общей архитектуры, а также модели политики безопасности.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Классы функциональности Гармонизированных критериев Европейских стран ITSEC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Критерии содержат в качестве приложения описание десяти примерных классов функциональности. Пять из них (F-C1, F-C2, F-B1, F-B2, F-B3) с учетом уровней гарантированности соответствуют классам безопасности "Оранжевой книги"</a:t>
            </a:r>
          </a:p>
          <a:p>
            <a:r>
              <a:rPr lang="ru-RU" dirty="0" smtClean="0"/>
              <a:t>Есть пять дополнительных классов.</a:t>
            </a:r>
          </a:p>
          <a:p>
            <a:pPr lvl="1"/>
            <a:r>
              <a:rPr lang="ru-RU" dirty="0" smtClean="0"/>
              <a:t>Класс F-IN характеризуется повышенными требованиями к целостности данных и программ, что типично для систем управления базами данных. </a:t>
            </a:r>
          </a:p>
          <a:p>
            <a:pPr lvl="1"/>
            <a:r>
              <a:rPr lang="ru-RU" dirty="0" smtClean="0"/>
              <a:t>Класс F-AV характеризуется повышенными требованиями к доступности, что существенно, например, для систем управления технологическими процессами.</a:t>
            </a:r>
          </a:p>
          <a:p>
            <a:pPr lvl="1"/>
            <a:r>
              <a:rPr lang="ru-RU" dirty="0" smtClean="0"/>
              <a:t>Класс F-DI характеризуется повышенными требованиями к обеспечению целостности передаваемых данных путем использования </a:t>
            </a:r>
            <a:r>
              <a:rPr lang="ru-RU" dirty="0" err="1" smtClean="0"/>
              <a:t>имитостойких</a:t>
            </a:r>
            <a:r>
              <a:rPr lang="ru-RU" dirty="0" smtClean="0"/>
              <a:t> методов обнаружения и исправления ошибок. </a:t>
            </a:r>
          </a:p>
          <a:p>
            <a:pPr lvl="1"/>
            <a:r>
              <a:rPr lang="ru-RU" dirty="0" smtClean="0"/>
              <a:t>Класс F-DC характеризуется повышенными требованиями к обеспечению конфиденциальности при обмене данными путем использования криптографических устройств</a:t>
            </a:r>
          </a:p>
          <a:p>
            <a:pPr lvl="1"/>
            <a:r>
              <a:rPr lang="ru-RU" dirty="0" smtClean="0"/>
              <a:t>Класс F-DX характеризуется повышенными требованиями к обеспечению конфиденциальности и целостности информации в сетевых конфигурациях путем сквозного шифрования передаваемых по каналам связи массивов данных и надежной идентификации (как ошибки) несанкционированного изменения передаваемых данных и данных регистрации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53400" cy="785794"/>
          </a:xfrm>
        </p:spPr>
        <p:txBody>
          <a:bodyPr>
            <a:noAutofit/>
          </a:bodyPr>
          <a:lstStyle/>
          <a:p>
            <a:r>
              <a:rPr lang="ru-RU" sz="3200" dirty="0" smtClean="0"/>
              <a:t>Требования к показателям защищенности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714360"/>
          <a:ext cx="8784977" cy="600076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6325183"/>
                <a:gridCol w="527099"/>
                <a:gridCol w="439249"/>
                <a:gridCol w="439249"/>
                <a:gridCol w="439249"/>
                <a:gridCol w="351399"/>
                <a:gridCol w="263549"/>
              </a:tblGrid>
              <a:tr h="2311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показателя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Класс защищенности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Дискреционный принцип контроля доступа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Мандатный принцип контроля доступа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Очистка памяти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Изоляция модулей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Маркировка документов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3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Защита ввода и вывода на отчуждаемый физический носитель информации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Сопоставление пользователя с устройством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Идентификация и аутентификация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Гарантии проектирования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Регистрация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Взаимодействие пользователя с КСЗ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Надежное восстановление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Целостность КСЗ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 модификации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Контроль дистрибуции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Гарантии архитектуры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Тестирование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Руководство для пользователя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Руководство по КСЗ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Тестовая документация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=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1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Конструкторская (проектная) документация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+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+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+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Иерархия требований</a:t>
            </a:r>
            <a:br>
              <a:rPr lang="ru-RU" dirty="0" smtClean="0"/>
            </a:br>
            <a:r>
              <a:rPr lang="ru-RU" sz="3100" dirty="0" smtClean="0"/>
              <a:t>Дискреционный контроль доступа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09493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6 класс</a:t>
            </a:r>
          </a:p>
          <a:p>
            <a:pPr lvl="1"/>
            <a:r>
              <a:rPr lang="ru-RU" dirty="0" smtClean="0"/>
              <a:t>Для каждой пары субъект – объект задается явное перечисление допустимых типов доступа</a:t>
            </a:r>
          </a:p>
          <a:p>
            <a:pPr lvl="1"/>
            <a:r>
              <a:rPr lang="ru-RU" dirty="0" smtClean="0"/>
              <a:t>КСЗ содержит механизм, претворяющий дискреционные правила</a:t>
            </a:r>
          </a:p>
          <a:p>
            <a:pPr lvl="1"/>
            <a:r>
              <a:rPr lang="ru-RU" dirty="0" smtClean="0"/>
              <a:t>Правила применяются к каждому объекту и каждому субъекту </a:t>
            </a:r>
          </a:p>
          <a:p>
            <a:pPr lvl="1"/>
            <a:r>
              <a:rPr lang="ru-RU" dirty="0" smtClean="0"/>
              <a:t>Предусмотрена возможность санкционированного изменения  правил</a:t>
            </a:r>
          </a:p>
          <a:p>
            <a:pPr lvl="1"/>
            <a:r>
              <a:rPr lang="ru-RU" dirty="0" smtClean="0"/>
              <a:t>Право изменять правила предоставляются выделенным субъектам</a:t>
            </a:r>
          </a:p>
          <a:p>
            <a:r>
              <a:rPr lang="ru-RU" dirty="0" smtClean="0"/>
              <a:t>5 класс </a:t>
            </a:r>
          </a:p>
          <a:p>
            <a:pPr lvl="1"/>
            <a:r>
              <a:rPr lang="ru-RU" dirty="0" smtClean="0"/>
              <a:t>Предусмотрены средства управления, ограничивающие распространение прав доступа</a:t>
            </a:r>
          </a:p>
          <a:p>
            <a:r>
              <a:rPr lang="ru-RU" dirty="0" smtClean="0"/>
              <a:t>4 класс</a:t>
            </a:r>
          </a:p>
          <a:p>
            <a:pPr lvl="1"/>
            <a:r>
              <a:rPr lang="ru-RU" dirty="0" smtClean="0"/>
              <a:t> Контроль доступа к объекту «несистемных»  субъектов (скрытый доступ) </a:t>
            </a:r>
          </a:p>
          <a:p>
            <a:r>
              <a:rPr lang="ru-RU" dirty="0" smtClean="0"/>
              <a:t>2 класс </a:t>
            </a:r>
          </a:p>
          <a:p>
            <a:pPr lvl="1"/>
            <a:r>
              <a:rPr lang="ru-RU" dirty="0" smtClean="0"/>
              <a:t>Дискреционные правила разграничения доступа должны быть эквивалентны мандатным правилам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Иерархия требований</a:t>
            </a:r>
            <a:br>
              <a:rPr lang="ru-RU" dirty="0" smtClean="0"/>
            </a:br>
            <a:r>
              <a:rPr lang="ru-RU" sz="3100" dirty="0" smtClean="0"/>
              <a:t>Очистка памяти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0949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5 класс</a:t>
            </a:r>
          </a:p>
          <a:p>
            <a:pPr lvl="1"/>
            <a:r>
              <a:rPr lang="ru-RU" dirty="0" smtClean="0"/>
              <a:t>При первоначальном назначении или при перераспределении внешней памяти предотвращается доступ субъекта к остаточной информации </a:t>
            </a:r>
          </a:p>
          <a:p>
            <a:r>
              <a:rPr lang="ru-RU" dirty="0" smtClean="0"/>
              <a:t>4 класс</a:t>
            </a:r>
          </a:p>
          <a:p>
            <a:pPr lvl="1"/>
            <a:r>
              <a:rPr lang="ru-RU" dirty="0" smtClean="0"/>
              <a:t> При перераспределении оперативной памяти комплекс средств защиты должен осуществлять ее очистку</a:t>
            </a:r>
          </a:p>
          <a:p>
            <a:r>
              <a:rPr lang="ru-RU" dirty="0" smtClean="0"/>
              <a:t>3 класс </a:t>
            </a:r>
          </a:p>
          <a:p>
            <a:pPr lvl="1"/>
            <a:r>
              <a:rPr lang="ru-RU" dirty="0" smtClean="0"/>
              <a:t>Очистка должна производиться путем записи маскирующей информации в память при ее освобождении (перераспределении)</a:t>
            </a:r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2739</Words>
  <Application>Microsoft Office PowerPoint</Application>
  <PresentationFormat>Экран (4:3)</PresentationFormat>
  <Paragraphs>562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Управление информационной безопасностью</vt:lpstr>
      <vt:lpstr>Оранжевая книга" (ТCSEC) </vt:lpstr>
      <vt:lpstr>Оранжевая книга" (продолжение)</vt:lpstr>
      <vt:lpstr>Оранжевая книга" (окончание)</vt:lpstr>
      <vt:lpstr>Уровни гарантированности Гармонизированных критериев Европейских стран ITSEC</vt:lpstr>
      <vt:lpstr>Классы функциональности Гармонизированных критериев Европейских стран ITSEC</vt:lpstr>
      <vt:lpstr>Требования к показателям защищенности</vt:lpstr>
      <vt:lpstr>Иерархия требований Дискреционный контроль доступа </vt:lpstr>
      <vt:lpstr>Иерархия требований Очистка памяти</vt:lpstr>
      <vt:lpstr>Подсистемы защиты от НСД</vt:lpstr>
      <vt:lpstr>АС третьей группы </vt:lpstr>
      <vt:lpstr>АС второй группы </vt:lpstr>
      <vt:lpstr>АС первой группы Подсистема управления доступом </vt:lpstr>
      <vt:lpstr>АС первой группы Подсистема регистрации и учета</vt:lpstr>
      <vt:lpstr>АС первой группы Криптографическая подсистема</vt:lpstr>
      <vt:lpstr>АС первой группы Подсистема обеспечения целостности</vt:lpstr>
      <vt:lpstr>Соответствие  требований к СВТ и АС</vt:lpstr>
      <vt:lpstr>Использование МЭ в АС</vt:lpstr>
      <vt:lpstr>Стандарт   27000-2009 </vt:lpstr>
      <vt:lpstr>Структура 27-х стандартов</vt:lpstr>
      <vt:lpstr>История стандарта   27002-2005</vt:lpstr>
      <vt:lpstr>Стандарт   27002-2005 </vt:lpstr>
      <vt:lpstr>История стандарта   27001-2005</vt:lpstr>
      <vt:lpstr>Первый этап деятельности 27-го подкомитета</vt:lpstr>
      <vt:lpstr>Дальнейшее развитие 27-х стандартов</vt:lpstr>
      <vt:lpstr>Группа стандартов 270033 Безопасность сетей</vt:lpstr>
      <vt:lpstr>Группа стандартов 27033 Безопасность приложений</vt:lpstr>
      <vt:lpstr>Соответствие отечественных стандартов</vt:lpstr>
      <vt:lpstr>BSI-стандарты и каталоги</vt:lpstr>
      <vt:lpstr>Методология BSI</vt:lpstr>
      <vt:lpstr>Система стандартов Центробанка России + PCI DSS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apetukhov</dc:creator>
  <cp:lastModifiedBy>apetukhov</cp:lastModifiedBy>
  <cp:revision>9</cp:revision>
  <dcterms:created xsi:type="dcterms:W3CDTF">2016-04-17T14:01:09Z</dcterms:created>
  <dcterms:modified xsi:type="dcterms:W3CDTF">2016-04-17T16:22:18Z</dcterms:modified>
</cp:coreProperties>
</file>